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1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3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0.png" ContentType="image/png"/>
  <Override PartName="/ppt/media/image5.png" ContentType="image/png"/>
  <Override PartName="/ppt/media/image2.gif" ContentType="image/gif"/>
  <Override PartName="/ppt/media/image4.png" ContentType="image/png"/>
  <Override PartName="/ppt/media/image27.png" ContentType="image/png"/>
  <Override PartName="/ppt/media/image3.png" ContentType="image/png"/>
  <Override PartName="/ppt/media/image26.png" ContentType="image/png"/>
  <Override PartName="/ppt/media/image11.png" ContentType="image/png"/>
  <Override PartName="/ppt/media/image6.png" ContentType="image/png"/>
  <Override PartName="/ppt/media/image25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move the slide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2000" spc="-1" strike="noStrike">
                <a:latin typeface="Arial"/>
              </a:rPr>
              <a:t>Click to edit the notes format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1400" spc="-1" strike="noStrike">
                <a:latin typeface="Times New Roman"/>
              </a:rPr>
              <a:t>&lt;header&gt;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pt-BR" sz="1400" spc="-1" strike="noStrike">
                <a:latin typeface="Times New Roman"/>
              </a:rPr>
              <a:t>&lt;date/time&gt;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&lt;footer&gt;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785B1AEB-0E81-4869-8454-7B6330B33C8D}" type="slidenum">
              <a:rPr b="0" lang="pt-BR" sz="1400" spc="-1" strike="noStrike">
                <a:latin typeface="Times New Roman"/>
              </a:rPr>
              <a:t>&lt;number&gt;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194" name="CustomShape 77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21" name="CustomShape 62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24" name="CustomShape 44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27" name="CustomShape 50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30" name="CustomShape 74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33" name="CustomShape 68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197" name="CustomShape 5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00" name="CustomShape 55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03" name="CustomShape 1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09" name="CustomShape 20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12" name="CustomShape 31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15" name="CustomShape 25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18" name="CustomShape 38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150000"/>
            <a:ext cx="9712800" cy="125280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12800" cy="12528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7560000" y="6840000"/>
            <a:ext cx="2512800" cy="5328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3"/>
          <p:cNvSpPr/>
          <p:nvPr/>
        </p:nvSpPr>
        <p:spPr>
          <a:xfrm>
            <a:off x="900000" y="6840000"/>
            <a:ext cx="6472800" cy="5328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4"/>
          <p:cNvSpPr/>
          <p:nvPr/>
        </p:nvSpPr>
        <p:spPr>
          <a:xfrm>
            <a:off x="180000" y="6840000"/>
            <a:ext cx="532800" cy="5328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gustavo.hochuli@pucpr.br" TargetMode="External"/><Relationship Id="rId2" Type="http://schemas.openxmlformats.org/officeDocument/2006/relationships/hyperlink" Target="mailto:aghochuli@ppgia.pucpr.br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hyperlink" Target="https://github.com/andrehochuli/teaching/blob/main/ComputerVision/Lecture%2012%20-%20Generative%20Adversarial%20Network%20(GAN)/Lecture_12-DCGAN.ipynb" TargetMode="Externa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github.com/andrehochuli/teaching/blob/main/ComputerVision/Lecture%2012%20-%20Generative%20Adversarial%20Network%20(GAN)/Lecture_12-pix2pix.ipynb" TargetMode="External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gif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slideLayout" Target="../slideLayouts/slideLayout13.xml"/><Relationship Id="rId9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75"/>
          <p:cNvSpPr/>
          <p:nvPr/>
        </p:nvSpPr>
        <p:spPr>
          <a:xfrm>
            <a:off x="360000" y="333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Lecture 12 – Generative Adversarial Networks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88" name="CustomShape 76"/>
          <p:cNvSpPr/>
          <p:nvPr/>
        </p:nvSpPr>
        <p:spPr>
          <a:xfrm>
            <a:off x="540000" y="4680000"/>
            <a:ext cx="9172800" cy="251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gustavo.hochuli@pucpr.br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2"/>
              </a:rPr>
              <a:t>aghochuli@ppgia.pucpr.br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57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Let’s Code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63" name="CustomShape 58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4" name="CustomShape 59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12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65" name="CustomShape 60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1546560" y="2647800"/>
            <a:ext cx="6909840" cy="3263040"/>
          </a:xfrm>
          <a:prstGeom prst="rect">
            <a:avLst/>
          </a:prstGeom>
          <a:ln w="0">
            <a:noFill/>
          </a:ln>
        </p:spPr>
      </p:pic>
      <p:sp>
        <p:nvSpPr>
          <p:cNvPr id="167" name="CustomShape 61"/>
          <p:cNvSpPr/>
          <p:nvPr/>
        </p:nvSpPr>
        <p:spPr>
          <a:xfrm>
            <a:off x="315000" y="173736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LINK: Lecture_12-DCGAN.ipynb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39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Pix2Pix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69" name="CustomShape 40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0" name="CustomShape 41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12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71" name="CustomShape 42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72" name="CustomShape 43"/>
          <p:cNvSpPr/>
          <p:nvPr/>
        </p:nvSpPr>
        <p:spPr>
          <a:xfrm>
            <a:off x="315000" y="173736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Image-Translation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457200" y="2514600"/>
            <a:ext cx="8686440" cy="3198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45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Pix2Pix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75" name="CustomShape 46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6" name="CustomShape 47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12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77" name="CustomShape 48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78" name="CustomShape 49"/>
          <p:cNvSpPr/>
          <p:nvPr/>
        </p:nvSpPr>
        <p:spPr>
          <a:xfrm>
            <a:off x="315000" y="173736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Generative Model: Encoder-Decoder Architecture (i.e U-Net)</a:t>
            </a:r>
            <a:endParaRPr b="0" lang="pt-BR" sz="18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Paired Annotated Dataset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1"/>
          <a:stretch/>
        </p:blipFill>
        <p:spPr>
          <a:xfrm>
            <a:off x="2286000" y="2953440"/>
            <a:ext cx="5063040" cy="3445560"/>
          </a:xfrm>
          <a:prstGeom prst="rect">
            <a:avLst/>
          </a:prstGeom>
          <a:ln w="0">
            <a:noFill/>
          </a:ln>
        </p:spPr>
      </p:pic>
      <p:pic>
        <p:nvPicPr>
          <p:cNvPr id="180" name="" descr=""/>
          <p:cNvPicPr/>
          <p:nvPr/>
        </p:nvPicPr>
        <p:blipFill>
          <a:blip r:embed="rId2"/>
          <a:srcRect l="0" t="0" r="58015" b="0"/>
          <a:stretch/>
        </p:blipFill>
        <p:spPr>
          <a:xfrm>
            <a:off x="8458200" y="3185280"/>
            <a:ext cx="1106280" cy="1613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69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Let’s Code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82" name="CustomShape 70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3" name="CustomShape 71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12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84" name="CustomShape 72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85" name="CustomShape 73"/>
          <p:cNvSpPr/>
          <p:nvPr/>
        </p:nvSpPr>
        <p:spPr>
          <a:xfrm>
            <a:off x="315000" y="173736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LINK: Lecture_12-pix2pix.ipynb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86" name="" descr=""/>
          <p:cNvPicPr/>
          <p:nvPr/>
        </p:nvPicPr>
        <p:blipFill>
          <a:blip r:embed="rId2"/>
          <a:stretch/>
        </p:blipFill>
        <p:spPr>
          <a:xfrm>
            <a:off x="2286000" y="2953800"/>
            <a:ext cx="5063040" cy="3445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63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Course Final Remarks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88" name="CustomShape 64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9" name="CustomShape 65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12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90" name="CustomShape 66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91" name="CustomShape 67"/>
          <p:cNvSpPr/>
          <p:nvPr/>
        </p:nvSpPr>
        <p:spPr>
          <a:xfrm>
            <a:off x="315000" y="173736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67000"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12 Lectures / Topics </a:t>
            </a:r>
            <a:endParaRPr b="0" lang="pt-BR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Image Processing</a:t>
            </a:r>
            <a:endParaRPr b="0" lang="pt-BR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Image Segmentation</a:t>
            </a:r>
            <a:endParaRPr b="0" lang="pt-BR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Image Classification</a:t>
            </a:r>
            <a:endParaRPr b="0" lang="pt-BR" sz="1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Feature Extraction</a:t>
            </a:r>
            <a:endParaRPr b="0" lang="pt-BR" sz="1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Shallow Classification </a:t>
            </a:r>
            <a:endParaRPr b="0" lang="pt-BR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Deep Learning </a:t>
            </a:r>
            <a:endParaRPr b="0" lang="pt-BR" sz="1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Classification</a:t>
            </a:r>
            <a:endParaRPr b="0" lang="pt-BR" sz="1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Segmentation</a:t>
            </a:r>
            <a:endParaRPr b="0" lang="pt-BR" sz="1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GANs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04 assessment </a:t>
            </a:r>
            <a:endParaRPr b="0" lang="pt-BR" sz="1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Implementation Tasks: </a:t>
            </a:r>
            <a:endParaRPr b="0" lang="pt-BR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Plate Recognition, Deep Learning </a:t>
            </a:r>
            <a:endParaRPr b="0" lang="pt-BR" sz="1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Exam-Based</a:t>
            </a:r>
            <a:endParaRPr b="0" lang="pt-BR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Image Processing, Filter, Feature Extraction</a:t>
            </a:r>
            <a:endParaRPr b="0" lang="pt-BR" sz="1800" spc="-1" strike="noStrike">
              <a:latin typeface="Arial"/>
            </a:endParaRPr>
          </a:p>
          <a:p>
            <a:pPr lvl="3" marL="864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CNN, Feature Learning, TransferLearning, Segmentation, Generative)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8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Topics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90" name="CustomShape 9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1" name="CustomShape 10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12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92" name="CustomShape 11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1c1c1c"/>
                </a:solidFill>
                <a:latin typeface="Calibri"/>
                <a:ea typeface="DejaVu Sans"/>
              </a:rPr>
              <a:t>Review of Lecture 11 – Image Segmentation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1c1c1c"/>
                </a:solidFill>
                <a:latin typeface="Calibri"/>
                <a:ea typeface="DejaVu Sans"/>
              </a:rPr>
              <a:t>Object Segmentation (Bounding Box Level)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1c1c1c"/>
                </a:solidFill>
                <a:latin typeface="Calibri"/>
                <a:ea typeface="DejaVu Sans"/>
              </a:rPr>
              <a:t>Instance / Semantic Segmentation (Pixel Level)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endParaRPr b="0" lang="pt-BR" sz="16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1c1c1c"/>
                </a:solidFill>
                <a:latin typeface="Calibri"/>
                <a:ea typeface="DejaVu Sans"/>
              </a:rPr>
              <a:t>Generative Adversarial Networks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1c1c1c"/>
                </a:solidFill>
                <a:latin typeface="Calibri"/>
                <a:ea typeface="DejaVu Sans"/>
              </a:rPr>
              <a:t>DCGAN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1c1c1c"/>
                </a:solidFill>
                <a:latin typeface="Calibri"/>
                <a:ea typeface="DejaVu Sans"/>
              </a:rPr>
              <a:t>PIX2PIX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endParaRPr b="0" lang="pt-BR" sz="16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1c1c1c"/>
                </a:solidFill>
                <a:latin typeface="Calibri"/>
                <a:ea typeface="DejaVu Sans"/>
              </a:rPr>
              <a:t>Practice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2381400" y="4261320"/>
            <a:ext cx="6218640" cy="2103480"/>
          </a:xfrm>
          <a:prstGeom prst="rect">
            <a:avLst/>
          </a:prstGeom>
          <a:ln w="0">
            <a:noFill/>
          </a:ln>
        </p:spPr>
      </p:pic>
      <p:sp>
        <p:nvSpPr>
          <p:cNvPr id="94" name=""/>
          <p:cNvSpPr/>
          <p:nvPr/>
        </p:nvSpPr>
        <p:spPr>
          <a:xfrm>
            <a:off x="2381400" y="6077880"/>
            <a:ext cx="232920" cy="23292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"/>
          <p:cNvSpPr/>
          <p:nvPr/>
        </p:nvSpPr>
        <p:spPr>
          <a:xfrm>
            <a:off x="2849760" y="6078240"/>
            <a:ext cx="232920" cy="23292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"/>
          <p:cNvSpPr/>
          <p:nvPr/>
        </p:nvSpPr>
        <p:spPr>
          <a:xfrm>
            <a:off x="3282120" y="6078600"/>
            <a:ext cx="232920" cy="23292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"/>
          <p:cNvSpPr/>
          <p:nvPr/>
        </p:nvSpPr>
        <p:spPr>
          <a:xfrm>
            <a:off x="4091400" y="6113880"/>
            <a:ext cx="232920" cy="23292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"/>
          <p:cNvSpPr/>
          <p:nvPr/>
        </p:nvSpPr>
        <p:spPr>
          <a:xfrm>
            <a:off x="4451400" y="6095880"/>
            <a:ext cx="232920" cy="23292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"/>
          <p:cNvSpPr/>
          <p:nvPr/>
        </p:nvSpPr>
        <p:spPr>
          <a:xfrm>
            <a:off x="4883760" y="6096240"/>
            <a:ext cx="232920" cy="23292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"/>
          <p:cNvSpPr/>
          <p:nvPr/>
        </p:nvSpPr>
        <p:spPr>
          <a:xfrm>
            <a:off x="5676120" y="6096600"/>
            <a:ext cx="232920" cy="23292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"/>
          <p:cNvSpPr/>
          <p:nvPr/>
        </p:nvSpPr>
        <p:spPr>
          <a:xfrm>
            <a:off x="6072120" y="6096600"/>
            <a:ext cx="232920" cy="23292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"/>
          <p:cNvSpPr/>
          <p:nvPr/>
        </p:nvSpPr>
        <p:spPr>
          <a:xfrm>
            <a:off x="6468120" y="6096600"/>
            <a:ext cx="232920" cy="23292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"/>
          <p:cNvSpPr/>
          <p:nvPr/>
        </p:nvSpPr>
        <p:spPr>
          <a:xfrm>
            <a:off x="6864120" y="6096600"/>
            <a:ext cx="232920" cy="23292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51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Fakes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05" name="CustomShape 52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6" name="CustomShape 53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12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07" name="CustomShape 54"/>
          <p:cNvSpPr/>
          <p:nvPr/>
        </p:nvSpPr>
        <p:spPr>
          <a:xfrm>
            <a:off x="427320" y="17395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Generalization: Synthetic data produced from the learning of real data distribution</a:t>
            </a:r>
            <a:endParaRPr b="0" lang="pt-BR" sz="16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Several Applications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Movies (Fake Scenes)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Photo Enhancement (Pose Estimation, Gray2Color, Noise Reduction)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Image Translation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………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4343400" y="3200400"/>
            <a:ext cx="3845880" cy="1599120"/>
          </a:xfrm>
          <a:prstGeom prst="rect">
            <a:avLst/>
          </a:prstGeom>
          <a:ln w="0">
            <a:noFill/>
          </a:ln>
        </p:spPr>
      </p:pic>
      <p:pic>
        <p:nvPicPr>
          <p:cNvPr id="109" name="" descr=""/>
          <p:cNvPicPr/>
          <p:nvPr/>
        </p:nvPicPr>
        <p:blipFill>
          <a:blip r:embed="rId2"/>
          <a:stretch/>
        </p:blipFill>
        <p:spPr>
          <a:xfrm>
            <a:off x="1613520" y="4114800"/>
            <a:ext cx="2500200" cy="2284920"/>
          </a:xfrm>
          <a:prstGeom prst="rect">
            <a:avLst/>
          </a:prstGeom>
          <a:ln w="0">
            <a:noFill/>
          </a:ln>
        </p:spPr>
      </p:pic>
      <p:pic>
        <p:nvPicPr>
          <p:cNvPr id="110" name="" descr=""/>
          <p:cNvPicPr/>
          <p:nvPr/>
        </p:nvPicPr>
        <p:blipFill>
          <a:blip r:embed="rId3"/>
          <a:stretch/>
        </p:blipFill>
        <p:spPr>
          <a:xfrm>
            <a:off x="4572000" y="4800600"/>
            <a:ext cx="3199320" cy="1746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4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Generative Adversarial Networks (GAN’s)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12" name="CustomShape 6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13" name="CustomShape 7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12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14" name="CustomShape 12"/>
          <p:cNvSpPr/>
          <p:nvPr/>
        </p:nvSpPr>
        <p:spPr>
          <a:xfrm>
            <a:off x="360000" y="1692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Generator: Noise → Data</a:t>
            </a:r>
            <a:endParaRPr b="0" lang="pt-BR" sz="18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Discriminator: Classification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360000" y="2971800"/>
            <a:ext cx="7542000" cy="3560760"/>
          </a:xfrm>
          <a:prstGeom prst="rect">
            <a:avLst/>
          </a:prstGeom>
          <a:ln w="0">
            <a:noFill/>
          </a:ln>
        </p:spPr>
      </p:pic>
      <p:pic>
        <p:nvPicPr>
          <p:cNvPr id="116" name="" descr=""/>
          <p:cNvPicPr/>
          <p:nvPr/>
        </p:nvPicPr>
        <p:blipFill>
          <a:blip r:embed="rId2"/>
          <a:stretch/>
        </p:blipFill>
        <p:spPr>
          <a:xfrm>
            <a:off x="6071040" y="1720800"/>
            <a:ext cx="2842560" cy="1827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3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Generative Model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18" name="CustomShape 14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19" name="CustomShape 15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12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20" name="CustomShape 16"/>
          <p:cNvSpPr/>
          <p:nvPr/>
        </p:nvSpPr>
        <p:spPr>
          <a:xfrm>
            <a:off x="315000" y="173736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Learns data distribution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2286000" y="4029480"/>
            <a:ext cx="6399000" cy="2380680"/>
          </a:xfrm>
          <a:prstGeom prst="rect">
            <a:avLst/>
          </a:prstGeom>
          <a:ln w="0">
            <a:noFill/>
          </a:ln>
        </p:spPr>
      </p:pic>
      <p:pic>
        <p:nvPicPr>
          <p:cNvPr id="122" name="" descr=""/>
          <p:cNvPicPr/>
          <p:nvPr/>
        </p:nvPicPr>
        <p:blipFill>
          <a:blip r:embed="rId2"/>
          <a:stretch/>
        </p:blipFill>
        <p:spPr>
          <a:xfrm>
            <a:off x="5715000" y="1574280"/>
            <a:ext cx="3924720" cy="1852920"/>
          </a:xfrm>
          <a:prstGeom prst="rect">
            <a:avLst/>
          </a:prstGeom>
          <a:ln w="0">
            <a:noFill/>
          </a:ln>
        </p:spPr>
      </p:pic>
      <p:sp>
        <p:nvSpPr>
          <p:cNvPr id="123" name=""/>
          <p:cNvSpPr/>
          <p:nvPr/>
        </p:nvSpPr>
        <p:spPr>
          <a:xfrm>
            <a:off x="5715000" y="2286000"/>
            <a:ext cx="2055600" cy="1141200"/>
          </a:xfrm>
          <a:prstGeom prst="rect">
            <a:avLst/>
          </a:prstGeom>
          <a:solidFill>
            <a:srgbClr val="729fcf">
              <a:alpha val="4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3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Generative Model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25" name="CustomShape 17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26" name="CustomShape 18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12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27" name="CustomShape 19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5715000" y="1574280"/>
            <a:ext cx="3924720" cy="1852920"/>
          </a:xfrm>
          <a:prstGeom prst="rect">
            <a:avLst/>
          </a:prstGeom>
          <a:ln w="0">
            <a:noFill/>
          </a:ln>
        </p:spPr>
      </p:pic>
      <p:sp>
        <p:nvSpPr>
          <p:cNvPr id="129" name=""/>
          <p:cNvSpPr/>
          <p:nvPr/>
        </p:nvSpPr>
        <p:spPr>
          <a:xfrm>
            <a:off x="457200" y="1828800"/>
            <a:ext cx="1976400" cy="159840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Real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2816640" y="1828800"/>
            <a:ext cx="1982160" cy="159840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Fake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4"/>
          <a:stretch/>
        </p:blipFill>
        <p:spPr>
          <a:xfrm>
            <a:off x="577800" y="4307400"/>
            <a:ext cx="1946520" cy="1598400"/>
          </a:xfrm>
          <a:prstGeom prst="rect">
            <a:avLst/>
          </a:prstGeom>
          <a:ln w="0">
            <a:noFill/>
          </a:ln>
        </p:spPr>
      </p:pic>
      <p:pic>
        <p:nvPicPr>
          <p:cNvPr id="132" name="" descr=""/>
          <p:cNvPicPr/>
          <p:nvPr/>
        </p:nvPicPr>
        <p:blipFill>
          <a:blip r:embed="rId5"/>
          <a:stretch/>
        </p:blipFill>
        <p:spPr>
          <a:xfrm>
            <a:off x="2971800" y="4280400"/>
            <a:ext cx="2055600" cy="1670040"/>
          </a:xfrm>
          <a:prstGeom prst="rect">
            <a:avLst/>
          </a:prstGeom>
          <a:ln w="0">
            <a:noFill/>
          </a:ln>
        </p:spPr>
      </p:pic>
      <p:pic>
        <p:nvPicPr>
          <p:cNvPr id="133" name="" descr=""/>
          <p:cNvPicPr/>
          <p:nvPr/>
        </p:nvPicPr>
        <p:blipFill>
          <a:blip r:embed="rId6"/>
          <a:stretch/>
        </p:blipFill>
        <p:spPr>
          <a:xfrm>
            <a:off x="5414400" y="4273200"/>
            <a:ext cx="2055600" cy="1668600"/>
          </a:xfrm>
          <a:prstGeom prst="rect">
            <a:avLst/>
          </a:prstGeom>
          <a:ln w="0">
            <a:noFill/>
          </a:ln>
        </p:spPr>
      </p:pic>
      <p:pic>
        <p:nvPicPr>
          <p:cNvPr id="134" name="" descr=""/>
          <p:cNvPicPr/>
          <p:nvPr/>
        </p:nvPicPr>
        <p:blipFill>
          <a:blip r:embed="rId7"/>
          <a:stretch/>
        </p:blipFill>
        <p:spPr>
          <a:xfrm>
            <a:off x="7837920" y="4343400"/>
            <a:ext cx="1990080" cy="1627920"/>
          </a:xfrm>
          <a:prstGeom prst="rect">
            <a:avLst/>
          </a:prstGeom>
          <a:ln w="0">
            <a:noFill/>
          </a:ln>
        </p:spPr>
      </p:pic>
      <p:sp>
        <p:nvSpPr>
          <p:cNvPr id="135" name=""/>
          <p:cNvSpPr/>
          <p:nvPr/>
        </p:nvSpPr>
        <p:spPr>
          <a:xfrm>
            <a:off x="685800" y="6172200"/>
            <a:ext cx="9144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 anchor="t" anchorCtr="1">
            <a:noAutofit/>
          </a:bodyPr>
          <a:p>
            <a:pPr algn="ctr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Training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6" name=""/>
          <p:cNvSpPr/>
          <p:nvPr/>
        </p:nvSpPr>
        <p:spPr>
          <a:xfrm>
            <a:off x="5715000" y="2286000"/>
            <a:ext cx="2055600" cy="1141200"/>
          </a:xfrm>
          <a:prstGeom prst="rect">
            <a:avLst/>
          </a:prstGeom>
          <a:solidFill>
            <a:srgbClr val="729fcf">
              <a:alpha val="4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27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Generative Model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38" name="CustomShape 28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9" name="CustomShape 29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12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40" name="CustomShape 30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5715000" y="1574280"/>
            <a:ext cx="3924720" cy="1852920"/>
          </a:xfrm>
          <a:prstGeom prst="rect">
            <a:avLst/>
          </a:prstGeom>
          <a:ln w="0">
            <a:noFill/>
          </a:ln>
        </p:spPr>
      </p:pic>
      <p:pic>
        <p:nvPicPr>
          <p:cNvPr id="142" name="" descr=""/>
          <p:cNvPicPr/>
          <p:nvPr/>
        </p:nvPicPr>
        <p:blipFill>
          <a:blip r:embed="rId2"/>
          <a:stretch/>
        </p:blipFill>
        <p:spPr>
          <a:xfrm>
            <a:off x="457200" y="3200400"/>
            <a:ext cx="6706440" cy="3655800"/>
          </a:xfrm>
          <a:prstGeom prst="rect">
            <a:avLst/>
          </a:prstGeom>
          <a:ln w="0">
            <a:noFill/>
          </a:ln>
        </p:spPr>
      </p:pic>
      <p:sp>
        <p:nvSpPr>
          <p:cNvPr id="143" name=""/>
          <p:cNvSpPr/>
          <p:nvPr/>
        </p:nvSpPr>
        <p:spPr>
          <a:xfrm>
            <a:off x="5715000" y="2286000"/>
            <a:ext cx="2055600" cy="1141200"/>
          </a:xfrm>
          <a:prstGeom prst="rect">
            <a:avLst/>
          </a:prstGeom>
          <a:solidFill>
            <a:srgbClr val="729fcf">
              <a:alpha val="4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32"/>
          <p:cNvSpPr/>
          <p:nvPr/>
        </p:nvSpPr>
        <p:spPr>
          <a:xfrm>
            <a:off x="315000" y="173736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De-Convolutional Layers (upsampling)</a:t>
            </a:r>
            <a:endParaRPr b="0" lang="pt-BR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Noise to Fake Image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21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Discriminator Model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46" name="CustomShape 22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7" name="CustomShape 23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12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48" name="CustomShape 24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1"/>
          <a:stretch/>
        </p:blipFill>
        <p:spPr>
          <a:xfrm>
            <a:off x="5715000" y="1574280"/>
            <a:ext cx="3924720" cy="1852920"/>
          </a:xfrm>
          <a:prstGeom prst="rect">
            <a:avLst/>
          </a:prstGeom>
          <a:ln w="0">
            <a:noFill/>
          </a:ln>
        </p:spPr>
      </p:pic>
      <p:sp>
        <p:nvSpPr>
          <p:cNvPr id="150" name=""/>
          <p:cNvSpPr/>
          <p:nvPr/>
        </p:nvSpPr>
        <p:spPr>
          <a:xfrm>
            <a:off x="7543800" y="1980000"/>
            <a:ext cx="2055600" cy="1141200"/>
          </a:xfrm>
          <a:prstGeom prst="rect">
            <a:avLst/>
          </a:prstGeom>
          <a:solidFill>
            <a:srgbClr val="729fcf">
              <a:alpha val="4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51" name="" descr=""/>
          <p:cNvPicPr/>
          <p:nvPr/>
        </p:nvPicPr>
        <p:blipFill>
          <a:blip r:embed="rId2"/>
          <a:stretch/>
        </p:blipFill>
        <p:spPr>
          <a:xfrm>
            <a:off x="2057400" y="3429000"/>
            <a:ext cx="6540480" cy="3220200"/>
          </a:xfrm>
          <a:prstGeom prst="rect">
            <a:avLst/>
          </a:prstGeom>
          <a:ln w="0">
            <a:noFill/>
          </a:ln>
        </p:spPr>
      </p:pic>
      <p:sp>
        <p:nvSpPr>
          <p:cNvPr id="152" name="CustomShape 26"/>
          <p:cNvSpPr/>
          <p:nvPr/>
        </p:nvSpPr>
        <p:spPr>
          <a:xfrm>
            <a:off x="315000" y="173736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Classification: Fake or Real</a:t>
            </a:r>
            <a:endParaRPr b="0" lang="pt-BR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CNN 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33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Adversarial Training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54" name="CustomShape 34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5" name="CustomShape 35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12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56" name="CustomShape 36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57" name="" descr=""/>
          <p:cNvPicPr/>
          <p:nvPr/>
        </p:nvPicPr>
        <p:blipFill>
          <a:blip r:embed="rId1"/>
          <a:stretch/>
        </p:blipFill>
        <p:spPr>
          <a:xfrm>
            <a:off x="5715000" y="1574280"/>
            <a:ext cx="3924720" cy="1852920"/>
          </a:xfrm>
          <a:prstGeom prst="rect">
            <a:avLst/>
          </a:prstGeom>
          <a:ln w="0">
            <a:noFill/>
          </a:ln>
        </p:spPr>
      </p:pic>
      <p:sp>
        <p:nvSpPr>
          <p:cNvPr id="158" name="CustomShape 37"/>
          <p:cNvSpPr/>
          <p:nvPr/>
        </p:nvSpPr>
        <p:spPr>
          <a:xfrm>
            <a:off x="315000" y="173736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Adversarial Loss (Min-Max)</a:t>
            </a:r>
            <a:endParaRPr b="0" lang="pt-BR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Minimize Generator</a:t>
            </a:r>
            <a:endParaRPr b="0" lang="pt-BR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Maximize Discriminator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59" name=""/>
          <p:cNvSpPr/>
          <p:nvPr/>
        </p:nvSpPr>
        <p:spPr>
          <a:xfrm>
            <a:off x="5715000" y="1600200"/>
            <a:ext cx="3884400" cy="1827000"/>
          </a:xfrm>
          <a:prstGeom prst="rect">
            <a:avLst/>
          </a:prstGeom>
          <a:solidFill>
            <a:srgbClr val="729fcf">
              <a:alpha val="4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60" name="" descr=""/>
          <p:cNvPicPr/>
          <p:nvPr/>
        </p:nvPicPr>
        <p:blipFill>
          <a:blip r:embed="rId2"/>
          <a:stretch/>
        </p:blipFill>
        <p:spPr>
          <a:xfrm>
            <a:off x="2449440" y="3931200"/>
            <a:ext cx="5321160" cy="2829600"/>
          </a:xfrm>
          <a:prstGeom prst="rect">
            <a:avLst/>
          </a:prstGeom>
          <a:ln w="0">
            <a:noFill/>
          </a:ln>
        </p:spPr>
      </p:pic>
      <p:pic>
        <p:nvPicPr>
          <p:cNvPr id="161" name="" descr=""/>
          <p:cNvPicPr/>
          <p:nvPr/>
        </p:nvPicPr>
        <p:blipFill>
          <a:blip r:embed="rId3"/>
          <a:stretch/>
        </p:blipFill>
        <p:spPr>
          <a:xfrm>
            <a:off x="2514600" y="3465000"/>
            <a:ext cx="5167440" cy="455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6663</TotalTime>
  <Application>LibreOffice/7.3.7.2$Linux_X86_64 LibreOffice_project/30$Build-2</Application>
  <AppVersion>15.0000</AppVersion>
  <Words>303</Words>
  <Paragraphs>131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2021-04-28T18:38:02Z</dcterms:created>
  <dc:creator/>
  <dc:description/>
  <dc:language>en-US</dc:language>
  <cp:lastModifiedBy/>
  <dcterms:modified xsi:type="dcterms:W3CDTF">2024-10-20T21:48:32Z</dcterms:modified>
  <cp:revision>167</cp:revision>
  <dc:subject/>
  <dc:title>Alizarin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14</vt:i4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14</vt:i4>
  </property>
</Properties>
</file>